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22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7610A0B-6EA6-4227-B18A-F21144A2E39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22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69A31E-F73D-4C68-AB65-AC5CF18D16E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30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42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BEE5C0-C909-4ACE-B7A8-8A364ECADAB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42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34BA0F-2345-4169-BB3D-3238426283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08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448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DC5393-8FEE-4B3C-83E5-E8DA7D5B119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11/09/2015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8448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6C0086-B4C7-48A6-8219-4A947C861CC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14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DC box is checked on Main Info screen, TW will insert a Form 2441 Credit for Child &amp; Dependent Care Expenses in Forms Tree</a:t>
            </a: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Open form 2441 part I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info on Child Care provider(s) on Line 1a &amp; Amount Paid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calculate total paid for child care for Line 1a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Complete Lines 2a, b, c for each qualifying person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calculate allowable Child/Dependent Care credit &amp; transfer to 1040 Page 2 Line 49</a:t>
            </a: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85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8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Box 10 from W-2 could contain the amount employer paid or incurred for the employee’s Dependent Care</a:t>
            </a:r>
          </a:p>
        </p:txBody>
      </p:sp>
      <p:sp>
        <p:nvSpPr>
          <p:cNvPr id="848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6999AC-2FA0-42D9-B59F-6FC4BB1DF1B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48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978EFB-F384-4A60-A12E-72B0E8ECB70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96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0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 Complete Part III and II on Form 2441, only if taxpayer receives Dependent Care Benefits from employer, per Box 10 of W-2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 TW calculates new Child/Dependent Care Credit by subtracting the amount received from employer from eligible child/dependent care expenses, (subject to max DC Credit)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509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F5E5D-D455-4121-8E9D-084CA41A83F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509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81E292-D8B6-4043-854A-5F7B83E04F0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86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2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Enter the amount of expenses not excluded on Form 2441 Page 2 on Page 1 Line 2a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You entered the full amount you paid on Line 1a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populated the amount you received from your employer for child care benefits (from W-2 Box 10) on Page 2 Line 12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then calculates the amount of expenses not excluded &amp; shows you that amount on Page 1 Line 2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That amount is what you should enter on Line 2a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transfer the Child/Dependent Care amount from Part III (after subtracting the Dependent Care Benefit received from employer) to Part II Line 3.  It will then calculate appropriate Child/Dependent Care Credit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transfer the credit to 1040 Line 49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52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4888820-185B-4963-80CF-4D19763248B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52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9D3D3-D76E-4485-BA29-0A799059B6B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15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will transfer the Child/Dependent Care Credit calculated on Form 2441 to 1040 Line 49</a:t>
            </a: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02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57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DD21B8-624B-4ECE-9889-B986D30AFA7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57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C6F015-9630-4BF1-9D49-9E9466B976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06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6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Maximum Child and Dependent care expenses</a:t>
            </a:r>
            <a:r>
              <a:rPr lang="en-US" altLang="en-US" baseline="0" dirty="0" smtClean="0">
                <a:cs typeface="Arial" panose="020B0604020202020204" pitchFamily="34" charset="0"/>
              </a:rPr>
              <a:t> that can be claimed </a:t>
            </a:r>
            <a:r>
              <a:rPr lang="en-US" altLang="en-US" dirty="0" smtClean="0">
                <a:cs typeface="Arial" panose="020B0604020202020204" pitchFamily="34" charset="0"/>
              </a:rPr>
              <a:t>for 2014 is $3,000 for one person cared</a:t>
            </a:r>
            <a:r>
              <a:rPr lang="en-US" altLang="en-US" baseline="0" dirty="0" smtClean="0">
                <a:cs typeface="Arial" panose="020B0604020202020204" pitchFamily="34" charset="0"/>
              </a:rPr>
              <a:t> for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r>
              <a:rPr lang="en-US" altLang="en-US" baseline="0" dirty="0" smtClean="0">
                <a:cs typeface="Arial" panose="020B0604020202020204" pitchFamily="34" charset="0"/>
              </a:rPr>
              <a:t> or $6,000 for more than one person cared for.  The Child &amp; Dependent care credit is a percentage of expenses claimed.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26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0A2B6-4874-494C-927A-D9B62BEC3546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11/09/2015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826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40E89E-FFB1-4F83-B0EF-0BD49D2E0AE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37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2842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56F94B-0B5C-4E6C-AC0D-0A09F1405E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49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0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8304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D8EC5D4-81FC-4E33-A39C-69DFA53662C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304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9E2155-A084-4EE6-A76B-640CEE0E149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1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2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32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0D11D0C-6A2E-4925-99EF-0307FDF6F52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325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5C0172-AD35-46F6-A54A-320570C6BC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8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34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5EFFFE-1743-454B-AA27-C47223E03F3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34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69312-F8A6-4E34-B639-C01ED047334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0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36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4C41444-6710-4F92-8BF1-BE452554A65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836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27716-71B2-4DB1-B620-9545B171CB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9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8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386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9C835-F0C7-47AA-85B0-BF76EA2B2854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11/09/2015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8386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2B5DB2-4307-4EB4-9729-995619B433A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90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40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0A5BB-DD39-4321-948D-2B208920724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11/09/2015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8407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2F5EBE-27A8-41A8-990D-6652C118E78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5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Child &amp; Dependent Care Credit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30033"/>
                </a:solidFill>
              </a:rPr>
              <a:t>Pub 17 Chapters 3 &amp; 32</a:t>
            </a:r>
          </a:p>
          <a:p>
            <a:r>
              <a:rPr lang="en-US" altLang="en-US" dirty="0" smtClean="0">
                <a:solidFill>
                  <a:srgbClr val="330033"/>
                </a:solidFill>
              </a:rPr>
              <a:t>Pub 4012 Tab G </a:t>
            </a:r>
          </a:p>
          <a:p>
            <a:r>
              <a:rPr lang="en-US" altLang="en-US" dirty="0" smtClean="0">
                <a:solidFill>
                  <a:srgbClr val="330033"/>
                </a:solidFill>
              </a:rPr>
              <a:t>(</a:t>
            </a:r>
            <a:r>
              <a:rPr lang="en-US" altLang="en-US" smtClean="0">
                <a:solidFill>
                  <a:srgbClr val="330033"/>
                </a:solidFill>
              </a:rPr>
              <a:t>Federal 1040-Line 49)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9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Child/Dependent Care Credit</a:t>
            </a:r>
            <a:br>
              <a:rPr lang="en-US" altLang="en-US" smtClean="0"/>
            </a:br>
            <a:r>
              <a:rPr lang="en-US" altLang="en-US" smtClean="0"/>
              <a:t>Provider Identification Test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Must have Provider Identification info</a:t>
            </a:r>
          </a:p>
          <a:p>
            <a:pPr lvl="1"/>
            <a:r>
              <a:rPr lang="en-US" altLang="en-US" smtClean="0"/>
              <a:t>Form W-10 “Dependent Care Provider ID &amp; Certification”</a:t>
            </a:r>
          </a:p>
          <a:p>
            <a:pPr lvl="1"/>
            <a:r>
              <a:rPr lang="en-US" altLang="en-US" smtClean="0"/>
              <a:t>Social Security card </a:t>
            </a:r>
          </a:p>
          <a:p>
            <a:pPr lvl="1"/>
            <a:r>
              <a:rPr lang="en-US" altLang="en-US" smtClean="0"/>
              <a:t>If provider is household employee, need copy of provider’s W-4 </a:t>
            </a:r>
          </a:p>
          <a:p>
            <a:pPr lvl="1"/>
            <a:r>
              <a:rPr lang="en-US" altLang="en-US" smtClean="0"/>
              <a:t>Must show due diligence if no ID</a:t>
            </a:r>
          </a:p>
          <a:p>
            <a:r>
              <a:rPr lang="en-US" altLang="en-US" smtClean="0"/>
              <a:t>Payments to your own children under age 19 do not qualify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12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Employer-Provided Child/</a:t>
            </a:r>
            <a:br>
              <a:rPr lang="en-US" altLang="en-US" smtClean="0"/>
            </a:br>
            <a:r>
              <a:rPr lang="en-US" altLang="en-US" smtClean="0"/>
              <a:t>Dependent Care Benefits</a:t>
            </a:r>
          </a:p>
        </p:txBody>
      </p:sp>
      <p:sp>
        <p:nvSpPr>
          <p:cNvPr id="84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Check W-2’s carefully for Dependent Care Benefits (DCB) – amount is shown in Box 10</a:t>
            </a:r>
          </a:p>
          <a:p>
            <a:r>
              <a:rPr lang="en-US" altLang="en-US" dirty="0" smtClean="0"/>
              <a:t>If Taxpayer receives Dependent Care Benefits from employer, complete Page 2 of Form 2441</a:t>
            </a:r>
          </a:p>
          <a:p>
            <a:r>
              <a:rPr lang="en-US" altLang="en-US" dirty="0" smtClean="0"/>
              <a:t>Overall qualified expense limit of $3,000/$6,000 is reduced, dollar for dollar, by any reimbursement excluded from taxpayer’s income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8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TW-Child/Dependent Care Expenses – Form 2441 – Part I</a:t>
            </a:r>
            <a:endParaRPr lang="en-US" altLang="en-US" sz="2000" smtClean="0"/>
          </a:p>
        </p:txBody>
      </p:sp>
      <p:sp>
        <p:nvSpPr>
          <p:cNvPr id="436230" name="TextBox 5"/>
          <p:cNvSpPr txBox="1">
            <a:spLocks noChangeArrowheads="1"/>
          </p:cNvSpPr>
          <p:nvPr/>
        </p:nvSpPr>
        <p:spPr bwMode="auto">
          <a:xfrm>
            <a:off x="7620000" y="1676400"/>
            <a:ext cx="609600" cy="30797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400" b="1" dirty="0" smtClean="0">
                <a:latin typeface="Arial" charset="0"/>
              </a:rPr>
              <a:t>2014</a:t>
            </a:r>
            <a:endParaRPr lang="en-US" altLang="en-US" sz="1400" b="1" dirty="0">
              <a:latin typeface="Arial" charset="0"/>
            </a:endParaRP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58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7875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Dependent Care Benefits from Employer – W-2 Box 10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620000" y="5029200"/>
            <a:ext cx="838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26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27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Child/Dependent Care Expenses – Form 2441 – Part III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3962400"/>
            <a:ext cx="302736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 TW gets from W-2 Box 10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848600" y="40386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8" idx="3"/>
            <a:endCxn id="9" idx="2"/>
          </p:cNvCxnSpPr>
          <p:nvPr/>
        </p:nvCxnSpPr>
        <p:spPr bwMode="auto">
          <a:xfrm>
            <a:off x="6913563" y="4147344"/>
            <a:ext cx="935037" cy="817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12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755" t="11576" r="1887" b="3223"/>
          <a:stretch>
            <a:fillRect/>
          </a:stretch>
        </p:blipFill>
        <p:spPr bwMode="auto">
          <a:xfrm>
            <a:off x="609600" y="16002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197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Child/Dependent Care Expenses – Form 2441 – Part II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8001000" y="2133600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2133600"/>
            <a:ext cx="313419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Enter Child Care Expenses</a:t>
            </a:r>
            <a:endParaRPr lang="en-US" b="1" dirty="0">
              <a:latin typeface="Arial" charset="0"/>
            </a:endParaRP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minus Child Care Benefit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924800" y="5791200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6059488"/>
            <a:ext cx="2590800" cy="369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calculated credit</a:t>
            </a:r>
          </a:p>
        </p:txBody>
      </p:sp>
      <p:pic>
        <p:nvPicPr>
          <p:cNvPr id="15" name="Picture 14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9" idx="3"/>
            <a:endCxn id="8" idx="2"/>
          </p:cNvCxnSpPr>
          <p:nvPr/>
        </p:nvCxnSpPr>
        <p:spPr bwMode="auto">
          <a:xfrm flipV="1">
            <a:off x="7401391" y="2362200"/>
            <a:ext cx="599609" cy="945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2" idx="3"/>
            <a:endCxn id="11" idx="2"/>
          </p:cNvCxnSpPr>
          <p:nvPr/>
        </p:nvCxnSpPr>
        <p:spPr bwMode="auto">
          <a:xfrm flipV="1">
            <a:off x="7239000" y="6019800"/>
            <a:ext cx="685800" cy="22463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47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Child/Dependent Care Credit – </a:t>
            </a:r>
            <a:br>
              <a:rPr lang="en-US" altLang="en-US" dirty="0" smtClean="0"/>
            </a:br>
            <a:r>
              <a:rPr lang="en-US" altLang="en-US" dirty="0" smtClean="0"/>
              <a:t>Federal 1040 Line 49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705600" y="28194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3200400"/>
            <a:ext cx="33909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Form 2441</a:t>
            </a:r>
          </a:p>
        </p:txBody>
      </p:sp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endCxn id="10" idx="2"/>
          </p:cNvCxnSpPr>
          <p:nvPr/>
        </p:nvCxnSpPr>
        <p:spPr bwMode="auto">
          <a:xfrm flipV="1">
            <a:off x="6400800" y="3009900"/>
            <a:ext cx="304800" cy="1905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09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Child/Dependent Care Credit – </a:t>
            </a:r>
            <a:br>
              <a:rPr lang="en-US" altLang="en-US" dirty="0" smtClean="0"/>
            </a:br>
            <a:r>
              <a:rPr lang="en-US" altLang="en-US" dirty="0" smtClean="0"/>
              <a:t>Form 2441 – TW Tips</a:t>
            </a:r>
          </a:p>
        </p:txBody>
      </p:sp>
      <p:sp>
        <p:nvSpPr>
          <p:cNvPr id="856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For Dependent Care expenses, ensure DC box is checked on Main Info screen. TW will insert Form 2441 Credit for Child &amp; Dependent Care Expenses into Forms Tree</a:t>
            </a:r>
          </a:p>
          <a:p>
            <a:pPr lvl="1"/>
            <a:r>
              <a:rPr lang="en-US" altLang="en-US" dirty="0" smtClean="0"/>
              <a:t>Enter info on child care provider(s) &amp;  amounts paid directly on line 1A </a:t>
            </a:r>
          </a:p>
          <a:p>
            <a:pPr lvl="1"/>
            <a:r>
              <a:rPr lang="en-US" altLang="en-US" dirty="0" smtClean="0"/>
              <a:t>Break down amounts by child on line 2A</a:t>
            </a:r>
          </a:p>
          <a:p>
            <a:pPr lvl="1"/>
            <a:r>
              <a:rPr lang="en-US" altLang="en-US" dirty="0" smtClean="0"/>
              <a:t>Enter child/dependent care benefits received from employer (W-2 Box 10) on line 12</a:t>
            </a:r>
          </a:p>
          <a:p>
            <a:pPr lvl="1"/>
            <a:r>
              <a:rPr lang="en-US" altLang="en-US" dirty="0" smtClean="0"/>
              <a:t>TW will calculate allowable credit &amp; transfer to Federal 1040 Line 49</a:t>
            </a:r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4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Child &amp; Dependent Care Credit – 1040 Line 49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Can deduct portion of child care expenses if:</a:t>
            </a:r>
          </a:p>
          <a:p>
            <a:pPr lvl="1" eaLnBrk="1" hangingPunct="1"/>
            <a:r>
              <a:rPr lang="en-US" altLang="en-US" dirty="0" smtClean="0"/>
              <a:t>Pay for care in order to work or look for work</a:t>
            </a:r>
          </a:p>
          <a:p>
            <a:pPr lvl="1" eaLnBrk="1" hangingPunct="1"/>
            <a:r>
              <a:rPr lang="en-US" altLang="en-US" dirty="0" smtClean="0"/>
              <a:t>Have a qualifying person</a:t>
            </a:r>
          </a:p>
          <a:p>
            <a:pPr marL="342900" lvl="2" indent="-342900" eaLnBrk="1" hangingPunct="1">
              <a:buSzPct val="90000"/>
            </a:pPr>
            <a:r>
              <a:rPr lang="en-US" altLang="en-US" sz="3200" dirty="0" smtClean="0"/>
              <a:t>Only custodial parent may claim, even if non-custodial parent can claim exemption </a:t>
            </a:r>
            <a:r>
              <a:rPr lang="en-US" altLang="en-US" sz="3200" dirty="0" smtClean="0">
                <a:cs typeface="Arial" panose="020B0604020202020204" pitchFamily="34" charset="0"/>
              </a:rPr>
              <a:t>under rules for divorced &amp; separated parents</a:t>
            </a:r>
            <a:endParaRPr lang="en-US" altLang="en-US" sz="3200" dirty="0" smtClean="0"/>
          </a:p>
          <a:p>
            <a:pPr eaLnBrk="1" hangingPunct="1"/>
            <a:r>
              <a:rPr lang="en-US" altLang="en-US" dirty="0" smtClean="0"/>
              <a:t>Credit can be 20% to 35% of expenses, based on earned income &amp; AGI</a:t>
            </a:r>
          </a:p>
          <a:p>
            <a:pPr eaLnBrk="1" hangingPunct="1"/>
            <a:r>
              <a:rPr lang="en-US" altLang="en-US" dirty="0" smtClean="0"/>
              <a:t>Nonrefundable credit</a:t>
            </a:r>
          </a:p>
          <a:p>
            <a:pPr eaLnBrk="1" hangingPunct="1"/>
            <a:r>
              <a:rPr lang="en-US" altLang="en-US" dirty="0" smtClean="0"/>
              <a:t>Use Form 2441 to calculate credit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8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6025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Requirements for Child &amp; Dependent Care Credit</a:t>
            </a: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15200" cy="4876800"/>
          </a:xfrm>
        </p:spPr>
        <p:txBody>
          <a:bodyPr>
            <a:normAutofit lnSpcReduction="10000"/>
          </a:bodyPr>
          <a:lstStyle/>
          <a:p>
            <a:pPr marL="495300" indent="-495300" eaLnBrk="1" hangingPunct="1">
              <a:lnSpc>
                <a:spcPct val="130000"/>
              </a:lnSpc>
            </a:pPr>
            <a:r>
              <a:rPr lang="en-US" altLang="en-US" smtClean="0"/>
              <a:t>Taxpayer must pass 5 tests to claim: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smtClean="0"/>
              <a:t> Qualifying Person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smtClean="0"/>
              <a:t> Earned Income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smtClean="0"/>
              <a:t> Work-Related Expense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smtClean="0"/>
              <a:t> Joint Return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3000" smtClean="0"/>
              <a:t> Provider Identification Test</a:t>
            </a:r>
          </a:p>
          <a:p>
            <a:pPr marL="495300" indent="-495300" eaLnBrk="1" hangingPunct="1">
              <a:lnSpc>
                <a:spcPct val="130000"/>
              </a:lnSpc>
            </a:pPr>
            <a:r>
              <a:rPr lang="en-US" altLang="en-US" smtClean="0"/>
              <a:t>Use Decision Tree, Pub 4012 Page G-4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55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Child &amp; Dependent Care Credit:</a:t>
            </a:r>
            <a:br>
              <a:rPr lang="en-US" altLang="en-US" smtClean="0"/>
            </a:br>
            <a:r>
              <a:rPr lang="en-US" altLang="en-US" smtClean="0"/>
              <a:t>Qualifying Person Test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000" dirty="0" smtClean="0"/>
              <a:t>Child who was </a:t>
            </a:r>
            <a:r>
              <a:rPr lang="en-US" altLang="en-US" sz="3000" u="sng" dirty="0" smtClean="0"/>
              <a:t>under</a:t>
            </a:r>
            <a:r>
              <a:rPr lang="en-US" altLang="en-US" sz="3000" dirty="0" smtClean="0"/>
              <a:t> age 13 when expenses were incurred and who can be claimed as dependent</a:t>
            </a:r>
          </a:p>
          <a:p>
            <a:pPr>
              <a:lnSpc>
                <a:spcPct val="80000"/>
              </a:lnSpc>
            </a:pPr>
            <a:r>
              <a:rPr lang="en-US" altLang="en-US" sz="3000" dirty="0" smtClean="0"/>
              <a:t>Your disabled spouse incapable of self-care</a:t>
            </a:r>
          </a:p>
          <a:p>
            <a:pPr>
              <a:lnSpc>
                <a:spcPct val="80000"/>
              </a:lnSpc>
            </a:pPr>
            <a:r>
              <a:rPr lang="en-US" altLang="en-US" sz="3000" dirty="0" smtClean="0"/>
              <a:t>Any other person incapable of self-care and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Can be claimed as your dependent    </a:t>
            </a:r>
            <a:r>
              <a:rPr lang="en-US" altLang="en-US" b="1" dirty="0" smtClean="0"/>
              <a:t>OR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Would have qualified as your dependent except: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his income exceeded $3,950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he filed a joint return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Taxpayer/spouse could be claimed as dependent on another return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30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57200" algn="l"/>
              </a:tabLst>
            </a:pPr>
            <a:r>
              <a:rPr lang="en-US" altLang="en-US" smtClean="0"/>
              <a:t>Child &amp; Dependent Care Credit: Qualifying Person Test</a:t>
            </a:r>
            <a:endParaRPr lang="en-US" altLang="en-US" dirty="0" smtClean="0"/>
          </a:p>
        </p:txBody>
      </p:sp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Qualifying person must live with taxpayer &gt; ½ year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Taxpayer does not have to pay over half the cost of keeping up a home for the qualifying person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If Dependent Care Benefits are listed on W-2 Box 10, must complete Form 2441.  Otherwise, benefits count as taxable wages 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74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Child/Dependent Care Credit: </a:t>
            </a:r>
            <a:br>
              <a:rPr lang="en-US" altLang="en-US" smtClean="0"/>
            </a:br>
            <a:r>
              <a:rPr lang="en-US" altLang="en-US" smtClean="0"/>
              <a:t>Earned Income Test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Taxpayer (&amp; spouse) must have earned income – wages, tips, &amp;/or net self-employment</a:t>
            </a:r>
          </a:p>
          <a:p>
            <a:r>
              <a:rPr lang="en-US" altLang="en-US" dirty="0" smtClean="0"/>
              <a:t>Spouse treated as having earned income if full-time student or disabled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80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Child/Dependent Care Credit: </a:t>
            </a:r>
            <a:br>
              <a:rPr lang="en-US" altLang="en-US" smtClean="0"/>
            </a:br>
            <a:r>
              <a:rPr lang="en-US" altLang="en-US" smtClean="0"/>
              <a:t>Work-Related Expense Test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qualify for credit, expenses must:</a:t>
            </a:r>
          </a:p>
          <a:p>
            <a:pPr lvl="1"/>
            <a:r>
              <a:rPr lang="en-US" altLang="en-US" dirty="0" smtClean="0"/>
              <a:t>Allow taxpayer (&amp; spouse) to work or look for work</a:t>
            </a:r>
          </a:p>
          <a:p>
            <a:pPr lvl="1"/>
            <a:r>
              <a:rPr lang="en-US" altLang="en-US" dirty="0" smtClean="0"/>
              <a:t>Be for a qualifying person’s care</a:t>
            </a:r>
          </a:p>
          <a:p>
            <a:pPr lvl="1"/>
            <a:r>
              <a:rPr lang="en-US" altLang="en-US" dirty="0" smtClean="0"/>
              <a:t>NOT be for food, clothing, education &amp; entertainment</a:t>
            </a:r>
          </a:p>
          <a:p>
            <a:pPr lvl="1"/>
            <a:r>
              <a:rPr lang="en-US" altLang="en-US" dirty="0" smtClean="0"/>
              <a:t>NOT be for attending kindergarten or higher grade</a:t>
            </a:r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Expenses That Do Not Qualify as </a:t>
            </a:r>
            <a:br>
              <a:rPr lang="en-US" altLang="en-US" sz="4000" dirty="0" smtClean="0"/>
            </a:br>
            <a:r>
              <a:rPr lang="en-US" altLang="en-US" sz="4000" dirty="0" smtClean="0"/>
              <a:t>Work-Related</a:t>
            </a:r>
          </a:p>
        </p:txBody>
      </p:sp>
      <p:sp>
        <p:nvSpPr>
          <p:cNvPr id="837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Education expenses to attend kindergarten or higher grade</a:t>
            </a:r>
          </a:p>
          <a:p>
            <a:pPr eaLnBrk="1" hangingPunct="1"/>
            <a:r>
              <a:rPr lang="en-US" altLang="en-US" dirty="0" smtClean="0"/>
              <a:t>The cost of sending child to an overnight camp</a:t>
            </a:r>
          </a:p>
          <a:p>
            <a:pPr lvl="1" eaLnBrk="1" hangingPunct="1"/>
            <a:r>
              <a:rPr lang="en-US" altLang="en-US" dirty="0" smtClean="0"/>
              <a:t>The cost of day camp may count</a:t>
            </a:r>
          </a:p>
          <a:p>
            <a:pPr eaLnBrk="1" hangingPunct="1"/>
            <a:r>
              <a:rPr lang="en-US" altLang="en-US" dirty="0" smtClean="0"/>
              <a:t>The cost of transporting a qualifying person from the taxpayer’s home to the care location &amp; back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5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Child/Dependent Care Credit: </a:t>
            </a:r>
            <a:br>
              <a:rPr lang="en-US" altLang="en-US" sz="4000" smtClean="0"/>
            </a:br>
            <a:r>
              <a:rPr lang="en-US" altLang="en-US" sz="4000" smtClean="0"/>
              <a:t>Joint Return Test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000" dirty="0" smtClean="0"/>
              <a:t>Generally, married couples who wish to take the child &amp; dependent care credit must file a joint return.  </a:t>
            </a:r>
          </a:p>
          <a:p>
            <a:pPr eaLnBrk="1" hangingPunct="1">
              <a:defRPr/>
            </a:pPr>
            <a:r>
              <a:rPr lang="en-US" sz="3000" dirty="0" smtClean="0"/>
              <a:t>However, an allowable exception are taxpayers who  are considered unmarried if they file a separate return and</a:t>
            </a:r>
            <a:r>
              <a:rPr lang="en-US" sz="2800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are legally separated on the last day of tax year </a:t>
            </a:r>
            <a:r>
              <a:rPr lang="en-US" b="1" dirty="0" smtClean="0"/>
              <a:t>(Single)</a:t>
            </a:r>
            <a:r>
              <a:rPr lang="en-US" dirty="0" smtClean="0"/>
              <a:t>, </a:t>
            </a:r>
            <a:r>
              <a:rPr lang="en-US" b="1" dirty="0" smtClean="0"/>
              <a:t>OR</a:t>
            </a:r>
          </a:p>
          <a:p>
            <a:pPr lvl="1" eaLnBrk="1" hangingPunct="1">
              <a:defRPr/>
            </a:pPr>
            <a:r>
              <a:rPr lang="en-US" dirty="0" smtClean="0"/>
              <a:t>lived apart from their spouse for the last 6 months of the year &amp; paid more than half the cost of providing a home which was also the main home of the qualifying person for more than half the year </a:t>
            </a:r>
            <a:r>
              <a:rPr lang="en-US" b="1" dirty="0" smtClean="0"/>
              <a:t>(HOH)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0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1241</Words>
  <Application>Microsoft Office PowerPoint</Application>
  <PresentationFormat>On-screen Show (4:3)</PresentationFormat>
  <Paragraphs>194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ＭＳ Ｐゴシック</vt:lpstr>
      <vt:lpstr>Verdana</vt:lpstr>
      <vt:lpstr>Wingdings</vt:lpstr>
      <vt:lpstr>NJ Template 06</vt:lpstr>
      <vt:lpstr> Child &amp; Dependent Care Credit </vt:lpstr>
      <vt:lpstr>Child &amp; Dependent Care Credit – 1040 Line 49</vt:lpstr>
      <vt:lpstr>Requirements for Child &amp; Dependent Care Credit</vt:lpstr>
      <vt:lpstr>Child &amp; Dependent Care Credit: Qualifying Person Test</vt:lpstr>
      <vt:lpstr>Child &amp; Dependent Care Credit: Qualifying Person Test</vt:lpstr>
      <vt:lpstr>Child/Dependent Care Credit:  Earned Income Test</vt:lpstr>
      <vt:lpstr>Child/Dependent Care Credit:  Work-Related Expense Test</vt:lpstr>
      <vt:lpstr>Expenses That Do Not Qualify as  Work-Related</vt:lpstr>
      <vt:lpstr>Child/Dependent Care Credit:  Joint Return Test</vt:lpstr>
      <vt:lpstr>Child/Dependent Care Credit Provider Identification Test</vt:lpstr>
      <vt:lpstr>Employer-Provided Child/ Dependent Care Benefits</vt:lpstr>
      <vt:lpstr>TW-Child/Dependent Care Expenses – Form 2441 – Part I</vt:lpstr>
      <vt:lpstr>Dependent Care Benefits from Employer – W-2 Box 10</vt:lpstr>
      <vt:lpstr>Child/Dependent Care Expenses – Form 2441 – Part III</vt:lpstr>
      <vt:lpstr>Child/Dependent Care Expenses – Form 2441 – Part II</vt:lpstr>
      <vt:lpstr>Child/Dependent Care Credit –  Federal 1040 Line 49</vt:lpstr>
      <vt:lpstr>Child/Dependent Care Credit –  Form 2441 – TW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2015-11-10T02:45:02Z</dcterms:modified>
</cp:coreProperties>
</file>